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88" r:id="rId4"/>
    <p:sldId id="302" r:id="rId5"/>
    <p:sldId id="289" r:id="rId6"/>
    <p:sldId id="303" r:id="rId7"/>
    <p:sldId id="290" r:id="rId8"/>
    <p:sldId id="304" r:id="rId9"/>
    <p:sldId id="291" r:id="rId10"/>
    <p:sldId id="305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6" autoAdjust="0"/>
    <p:restoredTop sz="94660"/>
  </p:normalViewPr>
  <p:slideViewPr>
    <p:cSldViewPr snapToGrid="0">
      <p:cViewPr>
        <p:scale>
          <a:sx n="68" d="100"/>
          <a:sy n="68" d="100"/>
        </p:scale>
        <p:origin x="-96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48070"/>
            <a:ext cx="8070574" cy="1630016"/>
          </a:xfrm>
        </p:spPr>
        <p:txBody>
          <a:bodyPr>
            <a:noAutofit/>
          </a:bodyPr>
          <a:lstStyle/>
          <a:p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</a:t>
            </a:r>
            <a:r>
              <a:rPr lang="ar-IQ" sz="5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الثالثة</a:t>
            </a:r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5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اساسيات الحاســــــــــــــــــوب</a:t>
            </a:r>
            <a:endParaRPr lang="en-GB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409" y="5022572"/>
            <a:ext cx="3339547" cy="1550505"/>
          </a:xfrm>
        </p:spPr>
        <p:txBody>
          <a:bodyPr>
            <a:normAutofit fontScale="70000" lnSpcReduction="20000"/>
          </a:bodyPr>
          <a:lstStyle/>
          <a:p>
            <a:endParaRPr lang="en-GB" dirty="0"/>
          </a:p>
          <a:p>
            <a:r>
              <a:rPr lang="ar-IQ" sz="6000" cap="all" dirty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اعداد: الاستاذ غدير رعد</a:t>
            </a:r>
          </a:p>
          <a:p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9061" y="165651"/>
            <a:ext cx="4366591" cy="170953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en-US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اولى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3982519" y="1315839"/>
            <a:ext cx="4080607" cy="671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أجهزة 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الاخراج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OutPut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Devices</a:t>
            </a: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</p:txBody>
      </p:sp>
      <p:pic>
        <p:nvPicPr>
          <p:cNvPr id="4098" name="Picture 2" descr="C:\Users\Owner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891" y="2656132"/>
            <a:ext cx="3533873" cy="353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Owner\Desktop\images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89" y="2819534"/>
            <a:ext cx="4819363" cy="320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87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88182" y="1756524"/>
            <a:ext cx="9592028" cy="436728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صندوق الحاسوب (وحدة النظام </a:t>
            </a:r>
            <a:r>
              <a:rPr lang="ar-IQ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System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Unit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):</a:t>
            </a:r>
            <a:endParaRPr lang="ar-IQ" sz="3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جوهر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جهاز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الحاسوب</a:t>
            </a: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يستخدم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لربط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اجهزة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الادخال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الاخراج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يحتوي على اجزاء داخلية اهمها وحدة المعالجة المركزية (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Processing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Unit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التي تعمل بمثابة العقل في جهاز الحاسوب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يحتوي ايضا على اجزاء خارجية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901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41946" y="1692323"/>
            <a:ext cx="9783097" cy="504967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الاجزاء الخارجية لوحدة النظام: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مفاتيح التشغيل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Power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Switch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مفاتيح اعادة التشغيل 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Reset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Switch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مشغل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الاقراص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Disk Drive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غلاف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غطاء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معدني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Case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منافذ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USB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اضواء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LED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5214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41946" y="1692323"/>
            <a:ext cx="9783097" cy="504967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الاجزاء الداخلية لوحدة النظام: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لوحة الام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Motherboard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المعالجة المركزية CPU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الذاكرة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الدائمية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ROMو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ذاكرة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الوصول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العشوائي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RAM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مجهز الطاقة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Power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Supply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القرص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الصلب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Hard Disk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311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41946" y="1692323"/>
            <a:ext cx="9783097" cy="504967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الاجزاء الداخلية لوحدة النظام: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المروحة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Fan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 startAt="6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بطاقة فيديو V-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Card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 startAt="6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شقوق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Slots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 startAt="6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ساعة النظام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System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Clock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 startAt="6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بطارية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ساعة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النظام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System Clock Battery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502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41946" y="1692323"/>
            <a:ext cx="9783097" cy="504967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المعالجة المركزية  (CPU) 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الحساب و المنطق (ALU).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التحكم و السيطرة (CU).</a:t>
            </a:r>
          </a:p>
          <a:p>
            <a:pPr marL="0" indent="0" algn="r" rtl="1">
              <a:buNone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3027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41946" y="1692323"/>
            <a:ext cx="9783097" cy="504967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</a:t>
            </a:r>
            <a:r>
              <a:rPr lang="en-US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الذاكرة</a:t>
            </a:r>
            <a:r>
              <a:rPr lang="en-US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الرئيسية</a:t>
            </a:r>
            <a:r>
              <a:rPr lang="en-US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(MMU) :</a:t>
            </a:r>
          </a:p>
          <a:p>
            <a:pPr marL="0" indent="0" algn="r" rtl="1">
              <a:buNone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ذاكرة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القراءة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فقط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ROM</a:t>
            </a:r>
          </a:p>
          <a:p>
            <a:pPr algn="r" rtl="1"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اختصار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ل </a:t>
            </a:r>
            <a:r>
              <a:rPr lang="en-US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ead </a:t>
            </a:r>
            <a:r>
              <a:rPr lang="en-US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nly </a:t>
            </a:r>
            <a:r>
              <a:rPr lang="en-US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emory</a:t>
            </a:r>
          </a:p>
          <a:p>
            <a:pPr algn="r" rtl="1"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توضع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فيها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معلومات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عدم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امكانية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تغييرها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امثلة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البطاقات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المثقبة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الدوائر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الالكترونية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داخل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الحاسوب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</a:t>
            </a:r>
            <a:r>
              <a:rPr lang="en-US" sz="3200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الاقراص</a:t>
            </a:r>
            <a:r>
              <a:rPr lang="en-US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المدمجة</a:t>
            </a:r>
            <a:r>
              <a:rPr lang="en-US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CDs</a:t>
            </a:r>
            <a:r>
              <a:rPr lang="ar-IQ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???</a:t>
            </a:r>
          </a:p>
          <a:p>
            <a:pPr marL="0" indent="0" algn="r" rtl="1">
              <a:buNone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8333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41946" y="1692323"/>
            <a:ext cx="9783097" cy="504967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</a:t>
            </a:r>
            <a:r>
              <a:rPr lang="en-US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الذاكرة</a:t>
            </a:r>
            <a:r>
              <a:rPr lang="en-US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الرئيسية</a:t>
            </a:r>
            <a:r>
              <a:rPr lang="en-US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(MMU) :</a:t>
            </a:r>
          </a:p>
          <a:p>
            <a:pPr marL="0" indent="0" algn="r" rtl="1">
              <a:buNone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ذاكرة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الوصول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العشوائي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RAM</a:t>
            </a:r>
          </a:p>
          <a:p>
            <a:pPr algn="r" rtl="1"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اختصار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ل </a:t>
            </a:r>
            <a:r>
              <a:rPr lang="en-US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andom </a:t>
            </a:r>
            <a:r>
              <a:rPr lang="en-US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ccess </a:t>
            </a:r>
            <a:r>
              <a:rPr lang="en-US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emory</a:t>
            </a:r>
          </a:p>
          <a:p>
            <a:pPr algn="r" rtl="1"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توضع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فيها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معلومات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امكانية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تغييرها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(قراءة و كتابة)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امثلة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اي</a:t>
            </a:r>
            <a:r>
              <a:rPr lang="en-US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ذاكرة</a:t>
            </a:r>
            <a:r>
              <a:rPr lang="en-US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مستخدة</a:t>
            </a:r>
            <a:r>
              <a:rPr lang="en-US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الحاسوب</a:t>
            </a:r>
            <a:r>
              <a:rPr lang="en-US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</a:t>
            </a:r>
            <a:r>
              <a:rPr lang="en-US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اشباه</a:t>
            </a:r>
            <a:r>
              <a:rPr lang="en-US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الموصلات</a:t>
            </a:r>
            <a:r>
              <a:rPr lang="en-US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؟؟؟</a:t>
            </a:r>
          </a:p>
          <a:p>
            <a:pPr marL="0" indent="0" algn="r" rtl="1">
              <a:buNone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4734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2" name="عنصر نائب للمحتوى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347041"/>
              </p:ext>
            </p:extLst>
          </p:nvPr>
        </p:nvGraphicFramePr>
        <p:xfrm>
          <a:off x="641445" y="2811675"/>
          <a:ext cx="10804704" cy="3677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84790"/>
                <a:gridCol w="4216153"/>
                <a:gridCol w="450376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وجه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المقارنة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ذاكرة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القراءة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فقط</a:t>
                      </a:r>
                      <a:r>
                        <a:rPr lang="en-US" dirty="0" smtClean="0"/>
                        <a:t> (ROM)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ذاكرة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الوصول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العشوائي</a:t>
                      </a:r>
                      <a:r>
                        <a:rPr lang="en-US" baseline="0" dirty="0" smtClean="0"/>
                        <a:t> (RAM)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التعريف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عبارة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عن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ذاكرة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تخزن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فيها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البيانات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في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مصنعها</a:t>
                      </a:r>
                      <a:r>
                        <a:rPr lang="en-US" dirty="0" smtClean="0"/>
                        <a:t> و </a:t>
                      </a:r>
                      <a:r>
                        <a:rPr lang="en-US" dirty="0" err="1" smtClean="0"/>
                        <a:t>لايمكن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لمستخدم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الحاسوب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ان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يغير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محتوياتها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عبارة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عن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ذاكرة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تسمح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بالقراءة</a:t>
                      </a:r>
                      <a:r>
                        <a:rPr lang="en-US" dirty="0" smtClean="0"/>
                        <a:t> و </a:t>
                      </a:r>
                      <a:r>
                        <a:rPr lang="en-US" dirty="0" err="1" smtClean="0"/>
                        <a:t>الكتابة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عليها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استخدامها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تخزين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بيانات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ثابتة</a:t>
                      </a:r>
                      <a:r>
                        <a:rPr lang="en-US" baseline="0" dirty="0" smtClean="0"/>
                        <a:t> (BIOS)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تستخدم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كذاكرة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رئيسية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للمعالج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لكي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يحفظ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البيانات</a:t>
                      </a:r>
                      <a:r>
                        <a:rPr lang="en-US" baseline="0" dirty="0" smtClean="0"/>
                        <a:t> و </a:t>
                      </a:r>
                      <a:r>
                        <a:rPr lang="en-US" baseline="0" dirty="0" err="1" smtClean="0"/>
                        <a:t>البرامج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التي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يعمل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عليها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الان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الكتابة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عليها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لا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نعم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يمكن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القراءة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منها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نعم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نعم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السرعة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بطيء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سريع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الاستعمالات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الشائعة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تخزين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برنامج</a:t>
                      </a:r>
                      <a:r>
                        <a:rPr lang="en-US" dirty="0" smtClean="0"/>
                        <a:t> BIOS </a:t>
                      </a:r>
                      <a:r>
                        <a:rPr lang="en-US" dirty="0" err="1" smtClean="0"/>
                        <a:t>للوحة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الام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حيث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تبقي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البيانات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في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الرقاقة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لفترة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طويلة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جدا</a:t>
                      </a:r>
                      <a:r>
                        <a:rPr lang="en-US" dirty="0" smtClean="0"/>
                        <a:t> و </a:t>
                      </a:r>
                      <a:r>
                        <a:rPr lang="en-US" dirty="0" err="1" smtClean="0"/>
                        <a:t>لا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يمكن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تغييرها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في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اغلب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الاحيان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مخزن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مؤقت</a:t>
                      </a:r>
                      <a:r>
                        <a:rPr lang="en-US" dirty="0" smtClean="0"/>
                        <a:t> و </a:t>
                      </a:r>
                      <a:r>
                        <a:rPr lang="en-US" dirty="0" err="1" smtClean="0"/>
                        <a:t>سريع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للبيانات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التي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يتعامل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معها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المعالج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تمحى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البيانات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بمجرد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اطفاء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الحاسوب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8"/>
          <p:cNvSpPr txBox="1">
            <a:spLocks/>
          </p:cNvSpPr>
          <p:nvPr/>
        </p:nvSpPr>
        <p:spPr>
          <a:xfrm>
            <a:off x="7875252" y="1315839"/>
            <a:ext cx="4026016" cy="943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Wingdings 3" panose="05040102010807070707" pitchFamily="18" charset="2"/>
              <a:buNone/>
            </a:pP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اهم الفروقات بين RAM , ROM:</a:t>
            </a:r>
            <a:endParaRPr lang="ar-IQ" sz="3200" u="sng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1247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4339988" y="1315840"/>
            <a:ext cx="7561280" cy="772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Wingdings 3" panose="05040102010807070707" pitchFamily="18" charset="2"/>
              <a:buNone/>
            </a:pP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شكل يوضح وحدة المعالجة المركزية و علاقتها مع باقي اجزاء الحاسوب:</a:t>
            </a:r>
            <a:endParaRPr lang="ar-IQ" sz="3200" u="sng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28296" y="1952767"/>
            <a:ext cx="9978789" cy="4804011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4749421" y="1952767"/>
            <a:ext cx="3371208" cy="38748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043573" y="2076736"/>
            <a:ext cx="2782901" cy="25498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وحدة </a:t>
            </a:r>
            <a:r>
              <a:rPr lang="ar-IQ" dirty="0" err="1" smtClean="0">
                <a:solidFill>
                  <a:schemeClr val="bg1"/>
                </a:solidFill>
              </a:rPr>
              <a:t>العالجة</a:t>
            </a:r>
            <a:r>
              <a:rPr lang="ar-IQ" dirty="0" smtClean="0">
                <a:solidFill>
                  <a:schemeClr val="bg1"/>
                </a:solidFill>
              </a:rPr>
              <a:t> المركزية</a:t>
            </a:r>
          </a:p>
          <a:p>
            <a:pPr algn="ctr"/>
            <a:r>
              <a:rPr lang="ar-IQ" dirty="0" err="1" smtClean="0">
                <a:solidFill>
                  <a:schemeClr val="bg1"/>
                </a:solidFill>
              </a:rPr>
              <a:t>Central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Processing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Unit</a:t>
            </a:r>
            <a:endParaRPr lang="ar-IQ" dirty="0" smtClean="0">
              <a:solidFill>
                <a:schemeClr val="bg1"/>
              </a:solidFill>
            </a:endParaRPr>
          </a:p>
          <a:p>
            <a:pPr algn="ctr"/>
            <a:endParaRPr lang="ar-IQ" dirty="0">
              <a:solidFill>
                <a:schemeClr val="bg1"/>
              </a:solidFill>
            </a:endParaRPr>
          </a:p>
          <a:p>
            <a:pPr algn="ctr"/>
            <a:endParaRPr lang="ar-IQ" dirty="0" smtClean="0">
              <a:solidFill>
                <a:schemeClr val="bg1"/>
              </a:solidFill>
            </a:endParaRPr>
          </a:p>
          <a:p>
            <a:pPr algn="ctr"/>
            <a:endParaRPr lang="ar-IQ" dirty="0">
              <a:solidFill>
                <a:schemeClr val="bg1"/>
              </a:solidFill>
            </a:endParaRPr>
          </a:p>
          <a:p>
            <a:pPr algn="ctr"/>
            <a:endParaRPr lang="ar-IQ" dirty="0" smtClean="0">
              <a:solidFill>
                <a:schemeClr val="bg1"/>
              </a:solidFill>
            </a:endParaRPr>
          </a:p>
          <a:p>
            <a:pPr algn="ctr"/>
            <a:endParaRPr lang="ar-IQ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ar-IQ" dirty="0" smtClean="0">
              <a:solidFill>
                <a:schemeClr val="bg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113958" y="2707942"/>
            <a:ext cx="2642132" cy="798396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>
                <a:solidFill>
                  <a:schemeClr val="bg1"/>
                </a:solidFill>
              </a:rPr>
              <a:t>وحدة الحساب و المنطق</a:t>
            </a:r>
          </a:p>
          <a:p>
            <a:pPr algn="ctr" rtl="1"/>
            <a:r>
              <a:rPr lang="en-US" dirty="0" smtClean="0">
                <a:solidFill>
                  <a:schemeClr val="bg1"/>
                </a:solidFill>
              </a:rPr>
              <a:t>Arithmetic\Logic Unit</a:t>
            </a:r>
            <a:endParaRPr lang="ar-IQ" dirty="0" smtClean="0">
              <a:solidFill>
                <a:schemeClr val="bg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113959" y="3638264"/>
            <a:ext cx="2642132" cy="798396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>
                <a:solidFill>
                  <a:schemeClr val="bg1"/>
                </a:solidFill>
              </a:rPr>
              <a:t>وحدة التحكم</a:t>
            </a:r>
          </a:p>
          <a:p>
            <a:pPr algn="ctr" rtl="1"/>
            <a:r>
              <a:rPr lang="en-US" dirty="0" smtClean="0">
                <a:solidFill>
                  <a:schemeClr val="bg1"/>
                </a:solidFill>
              </a:rPr>
              <a:t>Control Unit</a:t>
            </a:r>
            <a:endParaRPr lang="ar-IQ" dirty="0" smtClean="0">
              <a:solidFill>
                <a:schemeClr val="bg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113957" y="4963233"/>
            <a:ext cx="2642132" cy="798396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>
                <a:solidFill>
                  <a:schemeClr val="bg1"/>
                </a:solidFill>
              </a:rPr>
              <a:t>وحدة التحكم</a:t>
            </a:r>
          </a:p>
          <a:p>
            <a:pPr algn="ctr" rtl="1"/>
            <a:r>
              <a:rPr lang="en-US" dirty="0" smtClean="0">
                <a:solidFill>
                  <a:schemeClr val="bg1"/>
                </a:solidFill>
              </a:rPr>
              <a:t>Control Unit</a:t>
            </a:r>
            <a:endParaRPr lang="ar-IQ" dirty="0" smtClean="0">
              <a:solidFill>
                <a:schemeClr val="bg1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931689" y="6196067"/>
            <a:ext cx="3006671" cy="6414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>
                <a:solidFill>
                  <a:schemeClr val="bg1"/>
                </a:solidFill>
              </a:rPr>
              <a:t>وحدة التخزين الثانوي</a:t>
            </a:r>
          </a:p>
          <a:p>
            <a:pPr algn="ctr" rtl="1"/>
            <a:r>
              <a:rPr lang="en-US" dirty="0" smtClean="0">
                <a:solidFill>
                  <a:schemeClr val="bg1"/>
                </a:solidFill>
              </a:rPr>
              <a:t>Secondary Storage Unit</a:t>
            </a:r>
            <a:endParaRPr lang="ar-IQ" dirty="0" smtClean="0">
              <a:solidFill>
                <a:schemeClr val="bg1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637731" y="3569455"/>
            <a:ext cx="2565779" cy="6414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>
                <a:solidFill>
                  <a:schemeClr val="bg1"/>
                </a:solidFill>
              </a:rPr>
              <a:t>وحدة الادخال</a:t>
            </a:r>
          </a:p>
          <a:p>
            <a:pPr algn="ctr" rtl="1"/>
            <a:r>
              <a:rPr lang="ar-IQ" dirty="0" err="1" smtClean="0">
                <a:solidFill>
                  <a:schemeClr val="bg1"/>
                </a:solidFill>
              </a:rPr>
              <a:t>Input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Unit</a:t>
            </a:r>
            <a:endParaRPr lang="ar-IQ" dirty="0" smtClean="0">
              <a:solidFill>
                <a:schemeClr val="bg1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641306" y="3569456"/>
            <a:ext cx="2565779" cy="64144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>
                <a:solidFill>
                  <a:schemeClr val="bg1"/>
                </a:solidFill>
              </a:rPr>
              <a:t>وحدة الاخراج</a:t>
            </a:r>
          </a:p>
          <a:p>
            <a:pPr algn="ctr" rtl="1"/>
            <a:r>
              <a:rPr lang="ar-IQ" dirty="0" err="1" smtClean="0">
                <a:solidFill>
                  <a:schemeClr val="bg1"/>
                </a:solidFill>
              </a:rPr>
              <a:t>OutPut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Unit</a:t>
            </a:r>
            <a:endParaRPr lang="ar-IQ" dirty="0" smtClean="0">
              <a:solidFill>
                <a:schemeClr val="bg1"/>
              </a:solidFill>
            </a:endParaRPr>
          </a:p>
        </p:txBody>
      </p:sp>
      <p:sp>
        <p:nvSpPr>
          <p:cNvPr id="15" name="سهم إلى اليمين 14"/>
          <p:cNvSpPr/>
          <p:nvPr/>
        </p:nvSpPr>
        <p:spPr>
          <a:xfrm>
            <a:off x="4346812" y="3740623"/>
            <a:ext cx="286603" cy="299114"/>
          </a:xfrm>
          <a:prstGeom prst="rightArrow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سهم إلى اليمين 15"/>
          <p:cNvSpPr/>
          <p:nvPr/>
        </p:nvSpPr>
        <p:spPr>
          <a:xfrm>
            <a:off x="8238697" y="3740623"/>
            <a:ext cx="286603" cy="299114"/>
          </a:xfrm>
          <a:prstGeom prst="rightArrow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سهم للأسفل 17"/>
          <p:cNvSpPr/>
          <p:nvPr/>
        </p:nvSpPr>
        <p:spPr>
          <a:xfrm>
            <a:off x="7199193" y="4663834"/>
            <a:ext cx="197893" cy="299399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سهم للأسفل 18"/>
          <p:cNvSpPr/>
          <p:nvPr/>
        </p:nvSpPr>
        <p:spPr>
          <a:xfrm>
            <a:off x="7001300" y="5850337"/>
            <a:ext cx="197893" cy="299399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سهم للأسفل 19"/>
          <p:cNvSpPr/>
          <p:nvPr/>
        </p:nvSpPr>
        <p:spPr>
          <a:xfrm flipV="1">
            <a:off x="5844263" y="5850337"/>
            <a:ext cx="197893" cy="284738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سهم للأسفل 20"/>
          <p:cNvSpPr/>
          <p:nvPr/>
        </p:nvSpPr>
        <p:spPr>
          <a:xfrm flipV="1">
            <a:off x="5368867" y="4663834"/>
            <a:ext cx="199420" cy="284738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524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</a:t>
            </a:r>
            <a:r>
              <a:rPr lang="ar-IQ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مقدمة عن اجهزة الاخراج </a:t>
            </a:r>
            <a:r>
              <a:rPr lang="ar-IQ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OutPut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Devices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الاجهزة التي تعمل على اظهار المعلومات الناتجة من الحاسوب بصورة يمكن فهمها من قبل المستخدم.</a:t>
            </a: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166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3200" cap="all" dirty="0" err="1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</a:t>
            </a:r>
            <a:r>
              <a:rPr lang="en-US" sz="32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cap="all" dirty="0" err="1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</a:t>
            </a:r>
            <a:r>
              <a:rPr lang="en-US" sz="32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cap="all" dirty="0" err="1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الثالثة</a:t>
            </a:r>
            <a:endParaRPr lang="en-GB" sz="32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69242" y="2374710"/>
            <a:ext cx="9592028" cy="436728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</a:t>
            </a:r>
            <a:r>
              <a:rPr lang="en-US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العرض</a:t>
            </a:r>
            <a:r>
              <a:rPr lang="en-US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البصري</a:t>
            </a:r>
            <a:r>
              <a:rPr lang="en-US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/ </a:t>
            </a:r>
            <a:r>
              <a:rPr lang="en-US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الشاشة</a:t>
            </a:r>
            <a:r>
              <a:rPr lang="en-US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ar-IQ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Monitor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algn="r" rtl="1">
              <a:buSzPct val="90000"/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احد اهم اجهزة الاخراج الاساسية.</a:t>
            </a:r>
          </a:p>
          <a:p>
            <a:pPr algn="r" rtl="1">
              <a:buSzPct val="90000"/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تكون مشابه لشاشة التلفزيون لكن تعرض صورة اكثر وضوحا.</a:t>
            </a:r>
          </a:p>
          <a:p>
            <a:pPr algn="r" rtl="1">
              <a:buSzPct val="90000"/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لإخراج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البيانات بصورة مرئية.</a:t>
            </a:r>
          </a:p>
          <a:p>
            <a:pPr algn="r" rtl="1">
              <a:buSzPct val="90000"/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امثلة: LCD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Plazma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CRT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3982519" y="1315839"/>
            <a:ext cx="4080607" cy="671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أجهزة 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الاخراج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OutPut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Devices</a:t>
            </a: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80730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7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3982519" y="1315839"/>
            <a:ext cx="4080607" cy="671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أجهزة 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الاخراج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OutPut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Devices</a:t>
            </a: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</p:txBody>
      </p:sp>
      <p:pic>
        <p:nvPicPr>
          <p:cNvPr id="1026" name="Picture 2" descr="C:\Users\Own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143" y="2730377"/>
            <a:ext cx="5000143" cy="324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wner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995" y="2266794"/>
            <a:ext cx="4170988" cy="417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669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69242" y="2374710"/>
            <a:ext cx="9592028" cy="436728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السماعات</a:t>
            </a:r>
            <a:r>
              <a:rPr lang="en-US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ar-IQ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Speakers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جزء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اساسي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الحاسبات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المستخدمة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المنزل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عن طريقها يتم اخراج البيانات من الحاسوب بهيئة مسموعة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تحتوي بعضها على مضخمات للصوت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انواعها: داخلية,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منضدية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سماعات الرأس</a:t>
            </a:r>
          </a:p>
          <a:p>
            <a:pPr marL="0" indent="0" algn="r" rtl="1">
              <a:buNone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3982519" y="1315839"/>
            <a:ext cx="4080607" cy="671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أجهزة 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الاخراج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OutPut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Devices</a:t>
            </a: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52043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3982519" y="1315839"/>
            <a:ext cx="4080607" cy="671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أجهزة 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الاخراج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OutPut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Devices</a:t>
            </a: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</p:txBody>
      </p:sp>
      <p:pic>
        <p:nvPicPr>
          <p:cNvPr id="2050" name="Picture 2" descr="C:\Users\Owner\Desktop\41uKeUNWk2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9" y="3754863"/>
            <a:ext cx="3941233" cy="305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Owner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613" y="3754863"/>
            <a:ext cx="3278341" cy="303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Owner\Desktop\images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33" y="2290584"/>
            <a:ext cx="3338021" cy="186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63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69242" y="2374710"/>
            <a:ext cx="9592028" cy="436728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عارض الفيديو (</a:t>
            </a:r>
            <a:r>
              <a:rPr lang="ar-IQ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Video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Projector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و اللوحة الذكية (</a:t>
            </a:r>
            <a:r>
              <a:rPr lang="ar-IQ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Smart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Board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يستخدم الاول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لإخراج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المعلومات على شاشة خارجية اكبر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يستخدم الثاني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لإظهار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البيانات مباشرتا مع امكانية التعديل عليها</a:t>
            </a:r>
          </a:p>
          <a:p>
            <a:pPr algn="r" rtl="1">
              <a:buFontTx/>
              <a:buChar char="-"/>
            </a:pP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Tx/>
              <a:buChar char="-"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3982519" y="1315839"/>
            <a:ext cx="4080607" cy="671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أجهزة 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الاخراج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OutPut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Devices</a:t>
            </a: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9501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3982519" y="1315839"/>
            <a:ext cx="4080607" cy="671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أجهزة 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الاخراج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OutPut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Devices</a:t>
            </a: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</p:txBody>
      </p:sp>
      <p:pic>
        <p:nvPicPr>
          <p:cNvPr id="3074" name="Picture 2" descr="C:\Users\Owner\Desktop\high-quality-full-hd-tv-led-3d-projector-home-theater-cinema-data-show-support-1080p-android-wifi-system-bluetooth-beam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126" y="1986854"/>
            <a:ext cx="4064000" cy="442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Owner\Desktop\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29" y="2398452"/>
            <a:ext cx="6823980" cy="359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167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 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69242" y="2374710"/>
            <a:ext cx="9592028" cy="436728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الطابعة (</a:t>
            </a:r>
            <a:r>
              <a:rPr lang="ar-IQ" sz="32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Printer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لاخراج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المعلومات على الورق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انواعها: طابعات محفورة, طابعات نقطية, طابعات ضخ الحبر, طابعات الليزر و اخيرا الراسم</a:t>
            </a:r>
          </a:p>
          <a:p>
            <a:pPr algn="r" rtl="1">
              <a:buFontTx/>
              <a:buChar char="-"/>
            </a:pP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Tx/>
              <a:buChar char="-"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3982519" y="1315839"/>
            <a:ext cx="4080607" cy="671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أجهزة 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الاخراج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OutPut</a:t>
            </a:r>
            <a:r>
              <a:rPr lang="ar-IQ" sz="3200" u="sng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u="sng" dirty="0" err="1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Devices</a:t>
            </a:r>
            <a:r>
              <a:rPr lang="ar-IQ" sz="3200" u="sng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15372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1118</TotalTime>
  <Words>689</Words>
  <Application>Microsoft Office PowerPoint</Application>
  <PresentationFormat>مخصص</PresentationFormat>
  <Paragraphs>130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Slice</vt:lpstr>
      <vt:lpstr>المحاضرة الثالثة  اساسيات الحاســــــــــــــــــوب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92</cp:revision>
  <dcterms:created xsi:type="dcterms:W3CDTF">2017-03-12T18:49:09Z</dcterms:created>
  <dcterms:modified xsi:type="dcterms:W3CDTF">2017-12-06T17:24:36Z</dcterms:modified>
</cp:coreProperties>
</file>